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6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6A21A-191C-4E79-B94C-1C8C2F011142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60680-FB30-41BB-80E8-DEA9D630224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4BFE01-8437-44AE-8734-94BC963227D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029F0B-6EEF-4302-9E64-AE151C3022B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19687D-4185-4160-AC5D-E80521B670D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4DB729-0A55-4385-A637-181C2E17ACE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1D712B6-F3E5-4650-99B9-816257BB295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F8A980-B18D-4E82-98AF-57ADB87D9C3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564989-8DDF-4977-A8ED-AD39C828CE9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08925E9-056D-4558-A8C4-C62B404D1B7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vert="horz" wrap="square" lIns="86493" tIns="43247" rIns="86493" bIns="432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A583D-9D1F-48F6-A056-61C8906602FD}" type="datetimeFigureOut">
              <a:rPr lang="tr-TR" smtClean="0"/>
              <a:pPr/>
              <a:t>31.10.2014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E3312-4A9B-4389-A9AC-5AFBE1DF245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2"/>
          <p:cNvSpPr>
            <a:spLocks noGrp="1"/>
          </p:cNvSpPr>
          <p:nvPr>
            <p:ph type="ctrTitle"/>
          </p:nvPr>
        </p:nvSpPr>
        <p:spPr>
          <a:xfrm>
            <a:off x="285720" y="4000504"/>
            <a:ext cx="7577137" cy="1470025"/>
          </a:xfrm>
        </p:spPr>
        <p:txBody>
          <a:bodyPr/>
          <a:lstStyle/>
          <a:p>
            <a:r>
              <a:rPr lang="tr-TR" dirty="0" err="1" smtClean="0">
                <a:solidFill>
                  <a:schemeClr val="bg1"/>
                </a:solidFill>
              </a:rPr>
              <a:t>Mandibular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Lateral</a:t>
            </a:r>
            <a:r>
              <a:rPr lang="tr-TR" dirty="0" smtClean="0">
                <a:solidFill>
                  <a:schemeClr val="bg1"/>
                </a:solidFill>
              </a:rPr>
              <a:t> Kesici</a:t>
            </a:r>
          </a:p>
        </p:txBody>
      </p:sp>
      <p:pic>
        <p:nvPicPr>
          <p:cNvPr id="4" name="3 Resim" descr="IMG_6863.JP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214678" y="0"/>
            <a:ext cx="5929322" cy="3952881"/>
          </a:xfrm>
          <a:prstGeom prst="rect">
            <a:avLst/>
          </a:prstGeom>
        </p:spPr>
      </p:pic>
      <p:sp>
        <p:nvSpPr>
          <p:cNvPr id="5" name="4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5181600" cy="3657600"/>
          </a:xfrm>
          <a:effectLst>
            <a:outerShdw dist="35921" dir="27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 smtClean="0">
                <a:solidFill>
                  <a:schemeClr val="bg1"/>
                </a:solidFill>
              </a:rPr>
              <a:t>Mandibular </a:t>
            </a:r>
            <a:r>
              <a:rPr lang="tr-TR" sz="2400" dirty="0" err="1" smtClean="0">
                <a:solidFill>
                  <a:schemeClr val="bg1"/>
                </a:solidFill>
              </a:rPr>
              <a:t>lateral</a:t>
            </a:r>
            <a:r>
              <a:rPr lang="tr-TR" sz="2400" dirty="0" smtClean="0">
                <a:solidFill>
                  <a:schemeClr val="bg1"/>
                </a:solidFill>
              </a:rPr>
              <a:t> kesici tüm yüzeylerde alt santral kesiciden büyüktür.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 err="1" smtClean="0">
                <a:solidFill>
                  <a:schemeClr val="bg1"/>
                </a:solidFill>
              </a:rPr>
              <a:t>Insizal</a:t>
            </a:r>
            <a:r>
              <a:rPr lang="tr-TR" sz="2400" dirty="0" smtClean="0">
                <a:solidFill>
                  <a:schemeClr val="bg1"/>
                </a:solidFill>
              </a:rPr>
              <a:t> yüzey düz fakat </a:t>
            </a:r>
            <a:r>
              <a:rPr lang="tr-TR" sz="2400" dirty="0" err="1" smtClean="0">
                <a:solidFill>
                  <a:schemeClr val="bg1"/>
                </a:solidFill>
              </a:rPr>
              <a:t>dital</a:t>
            </a:r>
            <a:r>
              <a:rPr lang="tr-TR" sz="2400" dirty="0" smtClean="0">
                <a:solidFill>
                  <a:schemeClr val="bg1"/>
                </a:solidFill>
              </a:rPr>
              <a:t> köşe biraz daha yuvarlak bir profil çizer. 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 smtClean="0">
                <a:solidFill>
                  <a:schemeClr val="bg1"/>
                </a:solidFill>
              </a:rPr>
              <a:t>Santral ile kıyaslandığında </a:t>
            </a:r>
            <a:r>
              <a:rPr lang="tr-TR" sz="2400" dirty="0" err="1" smtClean="0">
                <a:solidFill>
                  <a:schemeClr val="bg1"/>
                </a:solidFill>
              </a:rPr>
              <a:t>fasiyal</a:t>
            </a:r>
            <a:r>
              <a:rPr lang="tr-TR" sz="2400" dirty="0" smtClean="0">
                <a:solidFill>
                  <a:schemeClr val="bg1"/>
                </a:solidFill>
              </a:rPr>
              <a:t> gelişimsel oluklar daha azdır. </a:t>
            </a:r>
            <a:endParaRPr lang="en-US" sz="2400" dirty="0" smtClean="0">
              <a:solidFill>
                <a:schemeClr val="bg1"/>
              </a:solidFill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4099" name="Picture 4" descr="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143000"/>
            <a:ext cx="3151188" cy="5257800"/>
          </a:xfrm>
          <a:prstGeom prst="rect">
            <a:avLst/>
          </a:prstGeom>
          <a:noFill/>
          <a:ln w="28575">
            <a:solidFill>
              <a:srgbClr val="66FFFF"/>
            </a:solidFill>
            <a:miter lim="800000"/>
            <a:headEnd/>
            <a:tailEnd/>
          </a:ln>
        </p:spPr>
      </p:pic>
      <p:pic>
        <p:nvPicPr>
          <p:cNvPr id="4100" name="Picture 10" descr="31 #26 incisal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643314"/>
            <a:ext cx="2214578" cy="254515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4101" name="Picture 11" descr="#26 facial unique cha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3643313"/>
            <a:ext cx="1643074" cy="256319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56333" name="Rectangle 13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239000" cy="8382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CC00"/>
                </a:solidFill>
              </a:rPr>
              <a:t>Mandibular Lateral </a:t>
            </a:r>
            <a:r>
              <a:rPr lang="tr-TR" b="1" dirty="0" smtClean="0">
                <a:solidFill>
                  <a:srgbClr val="FFCC00"/>
                </a:solidFill>
              </a:rPr>
              <a:t>Kesici</a:t>
            </a:r>
            <a:endParaRPr lang="en-US" b="1" dirty="0" smtClean="0">
              <a:solidFill>
                <a:srgbClr val="FFCC00"/>
              </a:solidFill>
            </a:endParaRPr>
          </a:p>
        </p:txBody>
      </p:sp>
      <p:sp>
        <p:nvSpPr>
          <p:cNvPr id="4103" name="Text Box 14"/>
          <p:cNvSpPr txBox="1">
            <a:spLocks noChangeArrowheads="1"/>
          </p:cNvSpPr>
          <p:nvPr/>
        </p:nvSpPr>
        <p:spPr bwMode="auto">
          <a:xfrm>
            <a:off x="6477000" y="11430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Corbel" pitchFamily="34" charset="0"/>
              </a:rPr>
              <a:t>Tooth #26</a:t>
            </a:r>
          </a:p>
        </p:txBody>
      </p:sp>
      <p:sp>
        <p:nvSpPr>
          <p:cNvPr id="4104" name="Text Box 15"/>
          <p:cNvSpPr txBox="1">
            <a:spLocks noChangeArrowheads="1"/>
          </p:cNvSpPr>
          <p:nvPr/>
        </p:nvSpPr>
        <p:spPr bwMode="auto">
          <a:xfrm>
            <a:off x="57912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4105" name="Text Box 16"/>
          <p:cNvSpPr txBox="1">
            <a:spLocks noChangeArrowheads="1"/>
          </p:cNvSpPr>
          <p:nvPr/>
        </p:nvSpPr>
        <p:spPr bwMode="auto">
          <a:xfrm>
            <a:off x="84582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4106" name="Text Box 17"/>
          <p:cNvSpPr txBox="1">
            <a:spLocks noChangeArrowheads="1"/>
          </p:cNvSpPr>
          <p:nvPr/>
        </p:nvSpPr>
        <p:spPr bwMode="auto">
          <a:xfrm>
            <a:off x="7543800" y="32766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4107" name="Text Box 18"/>
          <p:cNvSpPr txBox="1">
            <a:spLocks noChangeArrowheads="1"/>
          </p:cNvSpPr>
          <p:nvPr/>
        </p:nvSpPr>
        <p:spPr bwMode="auto">
          <a:xfrm>
            <a:off x="6248400" y="5943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MESIAL</a:t>
            </a:r>
          </a:p>
        </p:txBody>
      </p:sp>
      <p:sp>
        <p:nvSpPr>
          <p:cNvPr id="4108" name="Text Box 19"/>
          <p:cNvSpPr txBox="1">
            <a:spLocks noChangeArrowheads="1"/>
          </p:cNvSpPr>
          <p:nvPr/>
        </p:nvSpPr>
        <p:spPr bwMode="auto">
          <a:xfrm>
            <a:off x="7391400" y="5943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DISTAL</a:t>
            </a:r>
          </a:p>
        </p:txBody>
      </p:sp>
      <p:sp>
        <p:nvSpPr>
          <p:cNvPr id="4109" name="Text Box 20"/>
          <p:cNvSpPr txBox="1">
            <a:spLocks noChangeArrowheads="1"/>
          </p:cNvSpPr>
          <p:nvPr/>
        </p:nvSpPr>
        <p:spPr bwMode="auto">
          <a:xfrm>
            <a:off x="66294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4110" name="Text Box 21"/>
          <p:cNvSpPr txBox="1">
            <a:spLocks noChangeArrowheads="1"/>
          </p:cNvSpPr>
          <p:nvPr/>
        </p:nvSpPr>
        <p:spPr bwMode="auto">
          <a:xfrm>
            <a:off x="76200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4111" name="Text Box 22"/>
          <p:cNvSpPr txBox="1">
            <a:spLocks noChangeArrowheads="1"/>
          </p:cNvSpPr>
          <p:nvPr/>
        </p:nvSpPr>
        <p:spPr bwMode="auto">
          <a:xfrm>
            <a:off x="6705600" y="32766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4112" name="Text Box 23"/>
          <p:cNvSpPr txBox="1">
            <a:spLocks noChangeArrowheads="1"/>
          </p:cNvSpPr>
          <p:nvPr/>
        </p:nvSpPr>
        <p:spPr bwMode="auto">
          <a:xfrm>
            <a:off x="6096000" y="3810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F</a:t>
            </a:r>
          </a:p>
        </p:txBody>
      </p:sp>
      <p:sp>
        <p:nvSpPr>
          <p:cNvPr id="4113" name="Text Box 24"/>
          <p:cNvSpPr txBox="1">
            <a:spLocks noChangeArrowheads="1"/>
          </p:cNvSpPr>
          <p:nvPr/>
        </p:nvSpPr>
        <p:spPr bwMode="auto">
          <a:xfrm>
            <a:off x="8077200" y="3733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L</a:t>
            </a:r>
          </a:p>
        </p:txBody>
      </p:sp>
      <p:sp>
        <p:nvSpPr>
          <p:cNvPr id="56345" name="Line 25"/>
          <p:cNvSpPr>
            <a:spLocks noChangeShapeType="1"/>
          </p:cNvSpPr>
          <p:nvPr/>
        </p:nvSpPr>
        <p:spPr bwMode="auto">
          <a:xfrm>
            <a:off x="8001000" y="1600200"/>
            <a:ext cx="457200" cy="76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56346" name="Line 26"/>
          <p:cNvSpPr>
            <a:spLocks noChangeShapeType="1"/>
          </p:cNvSpPr>
          <p:nvPr/>
        </p:nvSpPr>
        <p:spPr bwMode="auto">
          <a:xfrm flipH="1">
            <a:off x="6096000" y="1524000"/>
            <a:ext cx="457200" cy="76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56347" name="Line 27"/>
          <p:cNvSpPr>
            <a:spLocks noChangeShapeType="1"/>
          </p:cNvSpPr>
          <p:nvPr/>
        </p:nvSpPr>
        <p:spPr bwMode="auto">
          <a:xfrm flipV="1">
            <a:off x="7848600" y="1600200"/>
            <a:ext cx="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56348" name="Line 28"/>
          <p:cNvSpPr>
            <a:spLocks noChangeShapeType="1"/>
          </p:cNvSpPr>
          <p:nvPr/>
        </p:nvSpPr>
        <p:spPr bwMode="auto">
          <a:xfrm>
            <a:off x="7848600" y="1600200"/>
            <a:ext cx="381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56349" name="Freeform 29"/>
          <p:cNvSpPr>
            <a:spLocks/>
          </p:cNvSpPr>
          <p:nvPr/>
        </p:nvSpPr>
        <p:spPr bwMode="auto">
          <a:xfrm>
            <a:off x="8348663" y="1620838"/>
            <a:ext cx="184150" cy="274637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98" y="47"/>
              </a:cxn>
              <a:cxn ang="0">
                <a:pos x="104" y="173"/>
              </a:cxn>
            </a:cxnLst>
            <a:rect l="0" t="0" r="r" b="b"/>
            <a:pathLst>
              <a:path w="116" h="173">
                <a:moveTo>
                  <a:pt x="0" y="6"/>
                </a:moveTo>
                <a:cubicBezTo>
                  <a:pt x="103" y="14"/>
                  <a:pt x="54" y="0"/>
                  <a:pt x="98" y="47"/>
                </a:cubicBezTo>
                <a:cubicBezTo>
                  <a:pt x="116" y="98"/>
                  <a:pt x="104" y="58"/>
                  <a:pt x="104" y="173"/>
                </a:cubicBezTo>
              </a:path>
            </a:pathLst>
          </a:custGeom>
          <a:noFill/>
          <a:ln w="57150" cmpd="sng">
            <a:solidFill>
              <a:schemeClr val="hlink"/>
            </a:solidFill>
            <a:round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5181600" cy="3657600"/>
          </a:xfrm>
          <a:effectLst>
            <a:outerShdw dist="35921" dir="27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 smtClean="0">
                <a:solidFill>
                  <a:schemeClr val="bg1"/>
                </a:solidFill>
              </a:rPr>
              <a:t>Proksimal</a:t>
            </a:r>
            <a:r>
              <a:rPr lang="tr-TR" sz="2400" b="1" dirty="0" smtClean="0">
                <a:solidFill>
                  <a:schemeClr val="bg1"/>
                </a:solidFill>
              </a:rPr>
              <a:t> kontak noktaları </a:t>
            </a:r>
            <a:r>
              <a:rPr lang="tr-TR" sz="2400" b="1" dirty="0" err="1" smtClean="0">
                <a:solidFill>
                  <a:schemeClr val="bg1"/>
                </a:solidFill>
              </a:rPr>
              <a:t>insizal</a:t>
            </a:r>
            <a:r>
              <a:rPr lang="tr-TR" sz="2400" b="1" dirty="0" smtClean="0">
                <a:solidFill>
                  <a:schemeClr val="bg1"/>
                </a:solidFill>
              </a:rPr>
              <a:t> üçlüde yer alır.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Kuronda </a:t>
            </a:r>
            <a:r>
              <a:rPr lang="tr-TR" sz="2400" b="1" dirty="0" err="1" smtClean="0">
                <a:solidFill>
                  <a:schemeClr val="bg1"/>
                </a:solidFill>
              </a:rPr>
              <a:t>meziyal</a:t>
            </a:r>
            <a:r>
              <a:rPr lang="tr-TR" sz="2400" b="1" dirty="0" smtClean="0">
                <a:solidFill>
                  <a:schemeClr val="bg1"/>
                </a:solidFill>
              </a:rPr>
              <a:t> yüzeyler düz bir profil çizerken </a:t>
            </a:r>
            <a:r>
              <a:rPr lang="tr-TR" sz="2400" b="1" dirty="0" err="1" smtClean="0">
                <a:solidFill>
                  <a:schemeClr val="bg1"/>
                </a:solidFill>
              </a:rPr>
              <a:t>distal</a:t>
            </a:r>
            <a:r>
              <a:rPr lang="tr-TR" sz="2400" b="1" dirty="0" smtClean="0">
                <a:solidFill>
                  <a:schemeClr val="bg1"/>
                </a:solidFill>
              </a:rPr>
              <a:t> profil biraz daha </a:t>
            </a:r>
            <a:r>
              <a:rPr lang="tr-TR" sz="2400" b="1" dirty="0" err="1" smtClean="0">
                <a:solidFill>
                  <a:schemeClr val="bg1"/>
                </a:solidFill>
              </a:rPr>
              <a:t>kurvatürlüdür</a:t>
            </a:r>
            <a:r>
              <a:rPr lang="tr-TR" sz="2400" b="1" dirty="0" smtClean="0">
                <a:solidFill>
                  <a:schemeClr val="bg1"/>
                </a:solidFill>
              </a:rPr>
              <a:t>. 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 smtClean="0">
                <a:solidFill>
                  <a:schemeClr val="bg1"/>
                </a:solidFill>
              </a:rPr>
              <a:t>Servikal</a:t>
            </a:r>
            <a:r>
              <a:rPr lang="tr-TR" sz="2400" b="1" dirty="0" smtClean="0">
                <a:solidFill>
                  <a:schemeClr val="bg1"/>
                </a:solidFill>
              </a:rPr>
              <a:t> çizgi hafifçe </a:t>
            </a:r>
            <a:r>
              <a:rPr lang="tr-TR" sz="2400" b="1" dirty="0" err="1" smtClean="0">
                <a:solidFill>
                  <a:schemeClr val="bg1"/>
                </a:solidFill>
              </a:rPr>
              <a:t>distale</a:t>
            </a:r>
            <a:r>
              <a:rPr lang="tr-TR" sz="2400" b="1" dirty="0" smtClean="0">
                <a:solidFill>
                  <a:schemeClr val="bg1"/>
                </a:solidFill>
              </a:rPr>
              <a:t> doğru eğim gösterir.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Kök daha belirgin bir şekilde </a:t>
            </a:r>
            <a:r>
              <a:rPr lang="tr-TR" sz="2400" b="1" dirty="0" err="1" smtClean="0">
                <a:solidFill>
                  <a:schemeClr val="bg1"/>
                </a:solidFill>
              </a:rPr>
              <a:t>distale</a:t>
            </a:r>
            <a:r>
              <a:rPr lang="tr-TR" sz="2400" b="1" dirty="0" smtClean="0">
                <a:solidFill>
                  <a:schemeClr val="bg1"/>
                </a:solidFill>
              </a:rPr>
              <a:t> doğru eğimlidir.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solidFill>
                <a:sysClr val="windowText" lastClr="000000"/>
              </a:solidFill>
            </a:endParaRPr>
          </a:p>
        </p:txBody>
      </p:sp>
      <p:pic>
        <p:nvPicPr>
          <p:cNvPr id="5123" name="Picture 3" descr="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143000"/>
            <a:ext cx="3151188" cy="5257800"/>
          </a:xfrm>
          <a:prstGeom prst="rect">
            <a:avLst/>
          </a:prstGeom>
          <a:noFill/>
          <a:ln w="28575">
            <a:solidFill>
              <a:srgbClr val="66FFFF"/>
            </a:solidFill>
            <a:miter lim="800000"/>
            <a:headEnd/>
            <a:tailEnd/>
          </a:ln>
        </p:spPr>
      </p:pic>
      <p:pic>
        <p:nvPicPr>
          <p:cNvPr id="5124" name="Picture 4" descr="31 #26 incisal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214818"/>
            <a:ext cx="1928826" cy="2216748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5125" name="Picture 5" descr="#26 facial unique cha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4214818"/>
            <a:ext cx="1428760" cy="2228866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64518" name="Rectangle 6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239000" cy="8382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CC00"/>
                </a:solidFill>
              </a:rPr>
              <a:t>Mandibular Lateral </a:t>
            </a:r>
            <a:r>
              <a:rPr lang="tr-TR" b="1" dirty="0" smtClean="0">
                <a:solidFill>
                  <a:srgbClr val="FFCC00"/>
                </a:solidFill>
              </a:rPr>
              <a:t>Kesici</a:t>
            </a:r>
            <a:endParaRPr lang="en-US" b="1" dirty="0" smtClean="0">
              <a:solidFill>
                <a:srgbClr val="FFCC00"/>
              </a:solidFill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477000" y="11430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Corbel" pitchFamily="34" charset="0"/>
              </a:rPr>
              <a:t>Tooth #26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7912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84582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7543800" y="32766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6248400" y="5943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MESIAL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7391400" y="5943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DISTAL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66294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76200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6705600" y="32766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6096000" y="3810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F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8077200" y="3733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L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auto">
          <a:xfrm>
            <a:off x="5638800" y="1676400"/>
            <a:ext cx="1447800" cy="200025"/>
            <a:chOff x="56" y="1053"/>
            <a:chExt cx="790" cy="168"/>
          </a:xfrm>
        </p:grpSpPr>
        <p:sp>
          <p:nvSpPr>
            <p:cNvPr id="5142" name="AutoShape 24"/>
            <p:cNvSpPr>
              <a:spLocks noChangeAspect="1" noChangeArrowheads="1"/>
            </p:cNvSpPr>
            <p:nvPr/>
          </p:nvSpPr>
          <p:spPr bwMode="auto">
            <a:xfrm rot="10800000">
              <a:off x="606" y="1053"/>
              <a:ext cx="240" cy="164"/>
            </a:xfrm>
            <a:prstGeom prst="rightArrow">
              <a:avLst>
                <a:gd name="adj1" fmla="val 50000"/>
                <a:gd name="adj2" fmla="val 36585"/>
              </a:avLst>
            </a:prstGeom>
            <a:solidFill>
              <a:srgbClr val="FF0000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  <p:sp>
          <p:nvSpPr>
            <p:cNvPr id="5143" name="AutoShape 25"/>
            <p:cNvSpPr>
              <a:spLocks noChangeAspect="1" noChangeArrowheads="1"/>
            </p:cNvSpPr>
            <p:nvPr/>
          </p:nvSpPr>
          <p:spPr bwMode="auto">
            <a:xfrm>
              <a:off x="56" y="1057"/>
              <a:ext cx="231" cy="164"/>
            </a:xfrm>
            <a:prstGeom prst="rightArrow">
              <a:avLst>
                <a:gd name="adj1" fmla="val 50000"/>
                <a:gd name="adj2" fmla="val 35213"/>
              </a:avLst>
            </a:prstGeom>
            <a:solidFill>
              <a:srgbClr val="FF0000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</p:grpSp>
      <p:sp>
        <p:nvSpPr>
          <p:cNvPr id="64538" name="Line 26"/>
          <p:cNvSpPr>
            <a:spLocks noChangeShapeType="1"/>
          </p:cNvSpPr>
          <p:nvPr/>
        </p:nvSpPr>
        <p:spPr bwMode="auto">
          <a:xfrm flipH="1">
            <a:off x="6477000" y="1828800"/>
            <a:ext cx="1524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64539" name="Arc 27"/>
          <p:cNvSpPr>
            <a:spLocks/>
          </p:cNvSpPr>
          <p:nvPr/>
        </p:nvSpPr>
        <p:spPr bwMode="auto">
          <a:xfrm rot="3768274">
            <a:off x="5471318" y="2209007"/>
            <a:ext cx="754063" cy="762000"/>
          </a:xfrm>
          <a:custGeom>
            <a:avLst/>
            <a:gdLst>
              <a:gd name="G0" fmla="+- 778 0 0"/>
              <a:gd name="G1" fmla="+- 21600 0 0"/>
              <a:gd name="G2" fmla="+- 21600 0 0"/>
              <a:gd name="T0" fmla="*/ 0 w 17642"/>
              <a:gd name="T1" fmla="*/ 14 h 21600"/>
              <a:gd name="T2" fmla="*/ 17642 w 17642"/>
              <a:gd name="T3" fmla="*/ 8103 h 21600"/>
              <a:gd name="T4" fmla="*/ 778 w 1764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642" h="21600" fill="none" extrusionOk="0">
                <a:moveTo>
                  <a:pt x="0" y="14"/>
                </a:moveTo>
                <a:cubicBezTo>
                  <a:pt x="259" y="4"/>
                  <a:pt x="518" y="-1"/>
                  <a:pt x="778" y="0"/>
                </a:cubicBezTo>
                <a:cubicBezTo>
                  <a:pt x="7338" y="0"/>
                  <a:pt x="13542" y="2981"/>
                  <a:pt x="17641" y="8103"/>
                </a:cubicBezTo>
              </a:path>
              <a:path w="17642" h="21600" stroke="0" extrusionOk="0">
                <a:moveTo>
                  <a:pt x="0" y="14"/>
                </a:moveTo>
                <a:cubicBezTo>
                  <a:pt x="259" y="4"/>
                  <a:pt x="518" y="-1"/>
                  <a:pt x="778" y="0"/>
                </a:cubicBezTo>
                <a:cubicBezTo>
                  <a:pt x="7338" y="0"/>
                  <a:pt x="13542" y="2981"/>
                  <a:pt x="17641" y="8103"/>
                </a:cubicBezTo>
                <a:lnTo>
                  <a:pt x="778" y="21600"/>
                </a:lnTo>
                <a:close/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64540" name="Line 28"/>
          <p:cNvSpPr>
            <a:spLocks noChangeShapeType="1"/>
          </p:cNvSpPr>
          <p:nvPr/>
        </p:nvSpPr>
        <p:spPr bwMode="auto">
          <a:xfrm flipH="1">
            <a:off x="6324600" y="1524000"/>
            <a:ext cx="76200" cy="2286000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/>
          </a:ln>
          <a:effectLst>
            <a:outerShdw dist="28398" dir="6993903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4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05800" cy="1524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MAND</a:t>
            </a:r>
            <a:r>
              <a:rPr lang="tr-TR" sz="2400" b="1" dirty="0" smtClean="0">
                <a:solidFill>
                  <a:schemeClr val="bg1"/>
                </a:solidFill>
              </a:rPr>
              <a:t>İ</a:t>
            </a:r>
            <a:r>
              <a:rPr lang="en-US" sz="2400" b="1" dirty="0" smtClean="0">
                <a:solidFill>
                  <a:schemeClr val="bg1"/>
                </a:solidFill>
              </a:rPr>
              <a:t>BULAR </a:t>
            </a:r>
            <a:r>
              <a:rPr lang="tr-TR" sz="2400" b="1" dirty="0" smtClean="0">
                <a:solidFill>
                  <a:schemeClr val="bg1"/>
                </a:solidFill>
              </a:rPr>
              <a:t>SANTRAL</a:t>
            </a:r>
            <a:r>
              <a:rPr lang="en-US" sz="2400" b="1" dirty="0" smtClean="0">
                <a:solidFill>
                  <a:schemeClr val="bg1"/>
                </a:solidFill>
              </a:rPr>
              <a:t> / LATERAL </a:t>
            </a:r>
            <a:r>
              <a:rPr lang="tr-TR" sz="2400" b="1" dirty="0" smtClean="0">
                <a:solidFill>
                  <a:schemeClr val="bg1"/>
                </a:solidFill>
              </a:rPr>
              <a:t>KESİCİLER</a:t>
            </a:r>
            <a:r>
              <a:rPr lang="en-US" sz="2400" b="1" dirty="0" smtClean="0">
                <a:solidFill>
                  <a:schemeClr val="bg1"/>
                </a:solidFill>
              </a:rPr>
              <a:t>  </a:t>
            </a:r>
            <a:r>
              <a:rPr lang="en-US" sz="2400" dirty="0" smtClean="0">
                <a:solidFill>
                  <a:srgbClr val="FFCC00"/>
                </a:solidFill>
              </a:rPr>
              <a:t>FA</a:t>
            </a:r>
            <a:r>
              <a:rPr lang="tr-TR" sz="2400" dirty="0" smtClean="0">
                <a:solidFill>
                  <a:srgbClr val="FFCC00"/>
                </a:solidFill>
              </a:rPr>
              <a:t>SİYAL GÖRÜNÜM</a:t>
            </a:r>
            <a:endParaRPr lang="en-US" sz="2400" dirty="0" smtClean="0">
              <a:solidFill>
                <a:srgbClr val="FFCC00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4200" y="1600200"/>
            <a:ext cx="5486400" cy="3387725"/>
          </a:xfrm>
          <a:effectLst>
            <a:outerShdw dist="35921" dir="27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Kuron boyut Farklılıkları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>
                <a:solidFill>
                  <a:schemeClr val="bg1"/>
                </a:solidFill>
              </a:rPr>
              <a:t>Distoin</a:t>
            </a:r>
            <a:r>
              <a:rPr lang="tr-TR" sz="2400" b="1" dirty="0" err="1" smtClean="0">
                <a:solidFill>
                  <a:schemeClr val="bg1"/>
                </a:solidFill>
              </a:rPr>
              <a:t>sizal</a:t>
            </a:r>
            <a:r>
              <a:rPr lang="tr-TR" sz="2400" b="1" dirty="0" smtClean="0">
                <a:solidFill>
                  <a:schemeClr val="bg1"/>
                </a:solidFill>
              </a:rPr>
              <a:t>  Açı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 smtClean="0">
                <a:solidFill>
                  <a:schemeClr val="bg1"/>
                </a:solidFill>
              </a:rPr>
              <a:t>Distal</a:t>
            </a:r>
            <a:r>
              <a:rPr lang="tr-TR" sz="2400" b="1" dirty="0" smtClean="0">
                <a:solidFill>
                  <a:schemeClr val="bg1"/>
                </a:solidFill>
              </a:rPr>
              <a:t> kontak noktasının lokalizasyonu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Distal </a:t>
            </a:r>
            <a:r>
              <a:rPr lang="tr-TR" sz="2400" b="1" dirty="0" smtClean="0">
                <a:solidFill>
                  <a:schemeClr val="bg1"/>
                </a:solidFill>
              </a:rPr>
              <a:t>yüzeyin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conve</a:t>
            </a:r>
            <a:r>
              <a:rPr lang="tr-TR" sz="2400" b="1" dirty="0" err="1" smtClean="0">
                <a:solidFill>
                  <a:schemeClr val="bg1"/>
                </a:solidFill>
              </a:rPr>
              <a:t>ksliği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Kök uzunluğu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Kökün genişliği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1828800" y="4800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tr-TR"/>
          </a:p>
        </p:txBody>
      </p:sp>
      <p:pic>
        <p:nvPicPr>
          <p:cNvPr id="6149" name="Picture 5" descr="Facial view drawing C L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47800"/>
            <a:ext cx="1763713" cy="3363913"/>
          </a:xfrm>
          <a:prstGeom prst="rect">
            <a:avLst/>
          </a:prstGeom>
          <a:noFill/>
          <a:ln w="19050">
            <a:solidFill>
              <a:srgbClr val="66FFFF"/>
            </a:solidFill>
            <a:miter lim="800000"/>
            <a:headEnd/>
            <a:tailEnd/>
          </a:ln>
        </p:spPr>
      </p:pic>
      <p:pic>
        <p:nvPicPr>
          <p:cNvPr id="6150" name="Picture 6" descr="Facial Mand CI LI Brian BE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886200"/>
            <a:ext cx="2667000" cy="2420938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grpSp>
        <p:nvGrpSpPr>
          <p:cNvPr id="2" name="Group 7"/>
          <p:cNvGrpSpPr>
            <a:grpSpLocks noChangeAspect="1"/>
          </p:cNvGrpSpPr>
          <p:nvPr/>
        </p:nvGrpSpPr>
        <p:grpSpPr bwMode="auto">
          <a:xfrm>
            <a:off x="6172200" y="4038600"/>
            <a:ext cx="2286000" cy="1906588"/>
            <a:chOff x="672" y="95"/>
            <a:chExt cx="1440" cy="1249"/>
          </a:xfrm>
        </p:grpSpPr>
        <p:sp>
          <p:nvSpPr>
            <p:cNvPr id="6166" name="AutoShape 8"/>
            <p:cNvSpPr>
              <a:spLocks noChangeAspect="1" noChangeArrowheads="1"/>
            </p:cNvSpPr>
            <p:nvPr/>
          </p:nvSpPr>
          <p:spPr bwMode="auto">
            <a:xfrm>
              <a:off x="1440" y="192"/>
              <a:ext cx="672" cy="126"/>
            </a:xfrm>
            <a:prstGeom prst="leftRightArrow">
              <a:avLst>
                <a:gd name="adj1" fmla="val 50000"/>
                <a:gd name="adj2" fmla="val 106667"/>
              </a:avLst>
            </a:prstGeom>
            <a:solidFill>
              <a:schemeClr val="accent1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  <p:sp>
          <p:nvSpPr>
            <p:cNvPr id="6167" name="AutoShape 9"/>
            <p:cNvSpPr>
              <a:spLocks noChangeAspect="1" noChangeArrowheads="1"/>
            </p:cNvSpPr>
            <p:nvPr/>
          </p:nvSpPr>
          <p:spPr bwMode="auto">
            <a:xfrm>
              <a:off x="672" y="192"/>
              <a:ext cx="743" cy="126"/>
            </a:xfrm>
            <a:prstGeom prst="leftRightArrow">
              <a:avLst>
                <a:gd name="adj1" fmla="val 50000"/>
                <a:gd name="adj2" fmla="val 117937"/>
              </a:avLst>
            </a:prstGeom>
            <a:solidFill>
              <a:schemeClr val="accent1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  <p:sp>
          <p:nvSpPr>
            <p:cNvPr id="6168" name="AutoShape 10"/>
            <p:cNvSpPr>
              <a:spLocks noChangeAspect="1" noChangeArrowheads="1"/>
            </p:cNvSpPr>
            <p:nvPr/>
          </p:nvSpPr>
          <p:spPr bwMode="auto">
            <a:xfrm>
              <a:off x="1748" y="114"/>
              <a:ext cx="162" cy="1139"/>
            </a:xfrm>
            <a:prstGeom prst="upDownArrow">
              <a:avLst>
                <a:gd name="adj1" fmla="val 50000"/>
                <a:gd name="adj2" fmla="val 140617"/>
              </a:avLst>
            </a:prstGeom>
            <a:solidFill>
              <a:schemeClr val="accent1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  <p:sp>
          <p:nvSpPr>
            <p:cNvPr id="6169" name="AutoShape 11"/>
            <p:cNvSpPr>
              <a:spLocks noChangeAspect="1" noChangeArrowheads="1"/>
            </p:cNvSpPr>
            <p:nvPr/>
          </p:nvSpPr>
          <p:spPr bwMode="auto">
            <a:xfrm>
              <a:off x="965" y="95"/>
              <a:ext cx="162" cy="1249"/>
            </a:xfrm>
            <a:prstGeom prst="upDownArrow">
              <a:avLst>
                <a:gd name="adj1" fmla="val 50000"/>
                <a:gd name="adj2" fmla="val 154198"/>
              </a:avLst>
            </a:prstGeom>
            <a:solidFill>
              <a:schemeClr val="accent1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762000" y="1524000"/>
            <a:ext cx="1447800" cy="76200"/>
            <a:chOff x="869" y="1588"/>
            <a:chExt cx="1079" cy="56"/>
          </a:xfrm>
        </p:grpSpPr>
        <p:sp>
          <p:nvSpPr>
            <p:cNvPr id="62477" name="Freeform 13"/>
            <p:cNvSpPr>
              <a:spLocks/>
            </p:cNvSpPr>
            <p:nvPr/>
          </p:nvSpPr>
          <p:spPr bwMode="auto">
            <a:xfrm rot="198287">
              <a:off x="869" y="1588"/>
              <a:ext cx="528" cy="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40" y="8"/>
                </a:cxn>
                <a:cxn ang="0">
                  <a:pos x="528" y="8"/>
                </a:cxn>
              </a:cxnLst>
              <a:rect l="0" t="0" r="r" b="b"/>
              <a:pathLst>
                <a:path w="528" h="56">
                  <a:moveTo>
                    <a:pt x="0" y="56"/>
                  </a:moveTo>
                  <a:cubicBezTo>
                    <a:pt x="76" y="36"/>
                    <a:pt x="152" y="16"/>
                    <a:pt x="240" y="8"/>
                  </a:cubicBezTo>
                  <a:cubicBezTo>
                    <a:pt x="328" y="0"/>
                    <a:pt x="428" y="4"/>
                    <a:pt x="528" y="8"/>
                  </a:cubicBezTo>
                </a:path>
              </a:pathLst>
            </a:custGeom>
            <a:noFill/>
            <a:ln w="38100" cap="flat" cmpd="sng">
              <a:solidFill>
                <a:srgbClr val="66FFFF"/>
              </a:solidFill>
              <a:prstDash val="solid"/>
              <a:round/>
              <a:headEnd/>
              <a:tailEnd/>
            </a:ln>
            <a:effectLst>
              <a:outerShdw dist="28398" dir="1593903" algn="ctr" rotWithShape="0">
                <a:schemeClr val="tx1"/>
              </a:outerShdw>
            </a:effectLst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>
                <a:latin typeface="+mn-lt"/>
                <a:cs typeface="+mn-cs"/>
              </a:endParaRPr>
            </a:p>
          </p:txBody>
        </p:sp>
        <p:sp>
          <p:nvSpPr>
            <p:cNvPr id="62478" name="Line 14"/>
            <p:cNvSpPr>
              <a:spLocks noChangeShapeType="1"/>
            </p:cNvSpPr>
            <p:nvPr/>
          </p:nvSpPr>
          <p:spPr bwMode="auto">
            <a:xfrm>
              <a:off x="1468" y="1602"/>
              <a:ext cx="480" cy="0"/>
            </a:xfrm>
            <a:prstGeom prst="line">
              <a:avLst/>
            </a:prstGeom>
            <a:noFill/>
            <a:ln w="38100">
              <a:solidFill>
                <a:srgbClr val="66FFFF"/>
              </a:solidFill>
              <a:round/>
              <a:headEnd/>
              <a:tailEnd/>
            </a:ln>
            <a:effectLst>
              <a:outerShdw dist="28398" dir="1593903" algn="ctr" rotWithShape="0">
                <a:schemeClr val="tx1"/>
              </a:outerShdw>
            </a:effectLst>
          </p:spPr>
          <p:txBody>
            <a:bodyPr wrap="none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>
                <a:latin typeface="+mn-lt"/>
                <a:cs typeface="+mn-cs"/>
              </a:endParaRPr>
            </a:p>
          </p:txBody>
        </p:sp>
      </p:grpSp>
      <p:grpSp>
        <p:nvGrpSpPr>
          <p:cNvPr id="4" name="Group 15"/>
          <p:cNvGrpSpPr>
            <a:grpSpLocks noChangeAspect="1"/>
          </p:cNvGrpSpPr>
          <p:nvPr/>
        </p:nvGrpSpPr>
        <p:grpSpPr bwMode="auto">
          <a:xfrm>
            <a:off x="914400" y="1600200"/>
            <a:ext cx="1004888" cy="473075"/>
            <a:chOff x="869" y="1593"/>
            <a:chExt cx="790" cy="372"/>
          </a:xfrm>
        </p:grpSpPr>
        <p:sp>
          <p:nvSpPr>
            <p:cNvPr id="6162" name="AutoShape 16"/>
            <p:cNvSpPr>
              <a:spLocks noChangeAspect="1" noChangeArrowheads="1"/>
            </p:cNvSpPr>
            <p:nvPr/>
          </p:nvSpPr>
          <p:spPr bwMode="auto">
            <a:xfrm rot="2710759">
              <a:off x="1395" y="1665"/>
              <a:ext cx="336" cy="192"/>
            </a:xfrm>
            <a:prstGeom prst="leftArrow">
              <a:avLst>
                <a:gd name="adj1" fmla="val 50000"/>
                <a:gd name="adj2" fmla="val 43750"/>
              </a:avLst>
            </a:prstGeom>
            <a:solidFill>
              <a:srgbClr val="FFFF00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  <p:sp>
          <p:nvSpPr>
            <p:cNvPr id="6163" name="AutoShape 17"/>
            <p:cNvSpPr>
              <a:spLocks noChangeAspect="1" noChangeArrowheads="1"/>
            </p:cNvSpPr>
            <p:nvPr/>
          </p:nvSpPr>
          <p:spPr bwMode="auto">
            <a:xfrm rot="2710759">
              <a:off x="797" y="1701"/>
              <a:ext cx="336" cy="192"/>
            </a:xfrm>
            <a:prstGeom prst="leftArrow">
              <a:avLst>
                <a:gd name="adj1" fmla="val 50000"/>
                <a:gd name="adj2" fmla="val 43750"/>
              </a:avLst>
            </a:prstGeom>
            <a:solidFill>
              <a:srgbClr val="FFFF00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381000" y="1600200"/>
            <a:ext cx="1143000" cy="320675"/>
            <a:chOff x="465" y="1642"/>
            <a:chExt cx="953" cy="250"/>
          </a:xfrm>
        </p:grpSpPr>
        <p:sp>
          <p:nvSpPr>
            <p:cNvPr id="6160" name="AutoShape 19"/>
            <p:cNvSpPr>
              <a:spLocks noChangeArrowheads="1"/>
            </p:cNvSpPr>
            <p:nvPr/>
          </p:nvSpPr>
          <p:spPr bwMode="auto">
            <a:xfrm>
              <a:off x="1091" y="1642"/>
              <a:ext cx="327" cy="164"/>
            </a:xfrm>
            <a:prstGeom prst="rightArrow">
              <a:avLst>
                <a:gd name="adj1" fmla="val 50000"/>
                <a:gd name="adj2" fmla="val 49848"/>
              </a:avLst>
            </a:prstGeom>
            <a:solidFill>
              <a:srgbClr val="FF0000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  <p:sp>
          <p:nvSpPr>
            <p:cNvPr id="6161" name="AutoShape 20"/>
            <p:cNvSpPr>
              <a:spLocks noChangeArrowheads="1"/>
            </p:cNvSpPr>
            <p:nvPr/>
          </p:nvSpPr>
          <p:spPr bwMode="auto">
            <a:xfrm>
              <a:off x="465" y="1728"/>
              <a:ext cx="327" cy="164"/>
            </a:xfrm>
            <a:prstGeom prst="rightArrow">
              <a:avLst>
                <a:gd name="adj1" fmla="val 50000"/>
                <a:gd name="adj2" fmla="val 49848"/>
              </a:avLst>
            </a:prstGeom>
            <a:solidFill>
              <a:srgbClr val="FF0000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Corbel" pitchFamily="34" charset="0"/>
              </a:endParaRPr>
            </a:p>
          </p:txBody>
        </p:sp>
      </p:grpSp>
      <p:sp>
        <p:nvSpPr>
          <p:cNvPr id="62492" name="Arc 28"/>
          <p:cNvSpPr>
            <a:spLocks/>
          </p:cNvSpPr>
          <p:nvPr/>
        </p:nvSpPr>
        <p:spPr bwMode="auto">
          <a:xfrm rot="3768274">
            <a:off x="232568" y="2434432"/>
            <a:ext cx="754063" cy="762000"/>
          </a:xfrm>
          <a:custGeom>
            <a:avLst/>
            <a:gdLst>
              <a:gd name="G0" fmla="+- 778 0 0"/>
              <a:gd name="G1" fmla="+- 21600 0 0"/>
              <a:gd name="G2" fmla="+- 21600 0 0"/>
              <a:gd name="T0" fmla="*/ 0 w 17642"/>
              <a:gd name="T1" fmla="*/ 14 h 21600"/>
              <a:gd name="T2" fmla="*/ 17642 w 17642"/>
              <a:gd name="T3" fmla="*/ 8103 h 21600"/>
              <a:gd name="T4" fmla="*/ 778 w 1764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642" h="21600" fill="none" extrusionOk="0">
                <a:moveTo>
                  <a:pt x="0" y="14"/>
                </a:moveTo>
                <a:cubicBezTo>
                  <a:pt x="259" y="4"/>
                  <a:pt x="518" y="-1"/>
                  <a:pt x="778" y="0"/>
                </a:cubicBezTo>
                <a:cubicBezTo>
                  <a:pt x="7338" y="0"/>
                  <a:pt x="13542" y="2981"/>
                  <a:pt x="17641" y="8103"/>
                </a:cubicBezTo>
              </a:path>
              <a:path w="17642" h="21600" stroke="0" extrusionOk="0">
                <a:moveTo>
                  <a:pt x="0" y="14"/>
                </a:moveTo>
                <a:cubicBezTo>
                  <a:pt x="259" y="4"/>
                  <a:pt x="518" y="-1"/>
                  <a:pt x="778" y="0"/>
                </a:cubicBezTo>
                <a:cubicBezTo>
                  <a:pt x="7338" y="0"/>
                  <a:pt x="13542" y="2981"/>
                  <a:pt x="17641" y="8103"/>
                </a:cubicBezTo>
                <a:lnTo>
                  <a:pt x="778" y="21600"/>
                </a:lnTo>
                <a:close/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62493" name="Line 29"/>
          <p:cNvSpPr>
            <a:spLocks noChangeShapeType="1"/>
          </p:cNvSpPr>
          <p:nvPr/>
        </p:nvSpPr>
        <p:spPr bwMode="auto">
          <a:xfrm flipH="1">
            <a:off x="990600" y="2895600"/>
            <a:ext cx="152400" cy="17526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triangle" w="med" len="med"/>
            <a:tailEnd type="triangle" w="med" len="med"/>
          </a:ln>
          <a:effectLst>
            <a:outerShdw dist="28398" dir="3806097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62494" name="Line 30"/>
          <p:cNvSpPr>
            <a:spLocks noChangeShapeType="1"/>
          </p:cNvSpPr>
          <p:nvPr/>
        </p:nvSpPr>
        <p:spPr bwMode="auto">
          <a:xfrm flipH="1">
            <a:off x="1828800" y="2819400"/>
            <a:ext cx="76200" cy="1600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triangle" w="med" len="med"/>
            <a:tailEnd type="triangle" w="med" len="med"/>
          </a:ln>
          <a:effectLst>
            <a:outerShdw dist="28398" dir="3806097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62495" name="Line 31"/>
          <p:cNvSpPr>
            <a:spLocks noChangeShapeType="1"/>
          </p:cNvSpPr>
          <p:nvPr/>
        </p:nvSpPr>
        <p:spPr bwMode="auto">
          <a:xfrm>
            <a:off x="914400" y="2971800"/>
            <a:ext cx="457200" cy="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 type="triangle" w="med" len="med"/>
            <a:tailEnd type="triangle" w="med" len="med"/>
          </a:ln>
          <a:effectLst>
            <a:outerShdw dist="28398" dir="1593903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62496" name="Line 32"/>
          <p:cNvSpPr>
            <a:spLocks noChangeShapeType="1"/>
          </p:cNvSpPr>
          <p:nvPr/>
        </p:nvSpPr>
        <p:spPr bwMode="auto">
          <a:xfrm>
            <a:off x="1600200" y="2895600"/>
            <a:ext cx="457200" cy="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 type="triangle" w="med" len="med"/>
            <a:tailEnd type="triangle" w="med" len="med"/>
          </a:ln>
          <a:effectLst>
            <a:outerShdw dist="28398" dir="1593903" algn="ctr" rotWithShape="0">
              <a:schemeClr val="tx1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IMG_6891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 rot="16200000">
            <a:off x="-1142999" y="1142999"/>
            <a:ext cx="6858002" cy="45720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5334000" cy="3352800"/>
          </a:xfrm>
          <a:effectLst>
            <a:outerShdw dist="35921" dir="27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Lingual</a:t>
            </a:r>
            <a:r>
              <a:rPr lang="tr-TR" sz="2400" b="1" dirty="0" smtClean="0">
                <a:solidFill>
                  <a:schemeClr val="bg1"/>
                </a:solidFill>
              </a:rPr>
              <a:t> Yüzey Konturları </a:t>
            </a:r>
            <a:r>
              <a:rPr lang="en-US" sz="2400" b="1" dirty="0" smtClean="0">
                <a:solidFill>
                  <a:schemeClr val="bg1"/>
                </a:solidFill>
              </a:rPr>
              <a:t>–</a:t>
            </a:r>
            <a:r>
              <a:rPr lang="tr-TR" sz="2400" dirty="0" smtClean="0">
                <a:solidFill>
                  <a:schemeClr val="bg1"/>
                </a:solidFill>
              </a:rPr>
              <a:t> Daha düz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tr-TR" sz="2400" dirty="0" smtClean="0">
                <a:solidFill>
                  <a:schemeClr val="bg1"/>
                </a:solidFill>
              </a:rPr>
              <a:t>Mandibular santral kesici diş ile karşılaştırıldığında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S</a:t>
            </a:r>
            <a:r>
              <a:rPr lang="en-US" sz="2400" b="1" dirty="0" err="1" smtClean="0">
                <a:solidFill>
                  <a:schemeClr val="bg1"/>
                </a:solidFill>
              </a:rPr>
              <a:t>ingulum</a:t>
            </a:r>
            <a:r>
              <a:rPr lang="en-US" sz="2400" b="1" dirty="0" smtClean="0">
                <a:solidFill>
                  <a:schemeClr val="bg1"/>
                </a:solidFill>
              </a:rPr>
              <a:t> – </a:t>
            </a:r>
            <a:r>
              <a:rPr lang="tr-TR" sz="2400" b="1" dirty="0" smtClean="0">
                <a:solidFill>
                  <a:schemeClr val="bg1"/>
                </a:solidFill>
              </a:rPr>
              <a:t>Daha az gelişmiş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endParaRPr lang="en-US" sz="2400" dirty="0" smtClean="0">
              <a:solidFill>
                <a:schemeClr val="bg1"/>
              </a:solidFill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>
                <a:solidFill>
                  <a:schemeClr val="bg1"/>
                </a:solidFill>
              </a:rPr>
              <a:t>Incisal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tr-TR" sz="2400" b="1" dirty="0" smtClean="0">
                <a:solidFill>
                  <a:schemeClr val="bg1"/>
                </a:solidFill>
              </a:rPr>
              <a:t>Kenar</a:t>
            </a:r>
            <a:r>
              <a:rPr lang="en-US" sz="2400" b="1" dirty="0" smtClean="0">
                <a:solidFill>
                  <a:schemeClr val="bg1"/>
                </a:solidFill>
              </a:rPr>
              <a:t> – </a:t>
            </a:r>
            <a:r>
              <a:rPr lang="tr-TR" sz="2400" b="1" dirty="0" smtClean="0">
                <a:solidFill>
                  <a:schemeClr val="bg1"/>
                </a:solidFill>
              </a:rPr>
              <a:t>Daha fazla </a:t>
            </a:r>
            <a:r>
              <a:rPr lang="tr-TR" sz="2400" b="1" dirty="0" err="1" smtClean="0">
                <a:solidFill>
                  <a:schemeClr val="bg1"/>
                </a:solidFill>
              </a:rPr>
              <a:t>linguale</a:t>
            </a:r>
            <a:r>
              <a:rPr lang="tr-TR" sz="2400" b="1" dirty="0" smtClean="0">
                <a:solidFill>
                  <a:schemeClr val="bg1"/>
                </a:solidFill>
              </a:rPr>
              <a:t> eğim gösterir.</a:t>
            </a:r>
            <a:endParaRPr lang="en-US" dirty="0" smtClean="0">
              <a:solidFill>
                <a:sysClr val="windowText" lastClr="000000"/>
              </a:solidFill>
            </a:endParaRPr>
          </a:p>
        </p:txBody>
      </p:sp>
      <p:pic>
        <p:nvPicPr>
          <p:cNvPr id="7171" name="Picture 3" descr="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143000"/>
            <a:ext cx="3151188" cy="5257800"/>
          </a:xfrm>
          <a:prstGeom prst="rect">
            <a:avLst/>
          </a:prstGeom>
          <a:noFill/>
          <a:ln w="28575">
            <a:solidFill>
              <a:srgbClr val="66FFFF"/>
            </a:solidFill>
            <a:miter lim="800000"/>
            <a:headEnd/>
            <a:tailEnd/>
          </a:ln>
        </p:spPr>
      </p:pic>
      <p:sp>
        <p:nvSpPr>
          <p:cNvPr id="58374" name="Oval 6"/>
          <p:cNvSpPr>
            <a:spLocks noChangeArrowheads="1"/>
          </p:cNvSpPr>
          <p:nvPr/>
        </p:nvSpPr>
        <p:spPr bwMode="auto">
          <a:xfrm>
            <a:off x="7848600" y="1524000"/>
            <a:ext cx="685800" cy="990600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sp>
        <p:nvSpPr>
          <p:cNvPr id="58375" name="Oval 7"/>
          <p:cNvSpPr>
            <a:spLocks noChangeArrowheads="1"/>
          </p:cNvSpPr>
          <p:nvPr/>
        </p:nvSpPr>
        <p:spPr bwMode="auto">
          <a:xfrm>
            <a:off x="8001000" y="2133600"/>
            <a:ext cx="381000" cy="381000"/>
          </a:xfrm>
          <a:prstGeom prst="ellipse">
            <a:avLst/>
          </a:prstGeom>
          <a:solidFill>
            <a:srgbClr val="FA9500">
              <a:alpha val="49019"/>
            </a:srgbClr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latin typeface="Corbel" pitchFamily="34" charset="0"/>
            </a:endParaRPr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6705600" y="3657600"/>
            <a:ext cx="76200" cy="228600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+mn-lt"/>
              <a:cs typeface="+mn-cs"/>
            </a:endParaRPr>
          </a:p>
        </p:txBody>
      </p:sp>
      <p:pic>
        <p:nvPicPr>
          <p:cNvPr id="7175" name="Picture 9" descr="31 #26 incisal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3571876"/>
            <a:ext cx="2643206" cy="303776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7176" name="Picture 10" descr="#26 facial unique cha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571875"/>
            <a:ext cx="1928826" cy="300968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58379" name="Rectangle 11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239000" cy="8382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CC00"/>
                </a:solidFill>
              </a:rPr>
              <a:t>Mandibular Lateral </a:t>
            </a:r>
            <a:r>
              <a:rPr lang="tr-TR" b="1" dirty="0" smtClean="0">
                <a:solidFill>
                  <a:srgbClr val="FFCC00"/>
                </a:solidFill>
              </a:rPr>
              <a:t>Kesici</a:t>
            </a:r>
            <a:endParaRPr lang="en-US" b="1" dirty="0" smtClean="0">
              <a:solidFill>
                <a:srgbClr val="FFCC00"/>
              </a:solidFill>
            </a:endParaRPr>
          </a:p>
        </p:txBody>
      </p:sp>
      <p:sp>
        <p:nvSpPr>
          <p:cNvPr id="7178" name="Text Box 12"/>
          <p:cNvSpPr txBox="1">
            <a:spLocks noChangeArrowheads="1"/>
          </p:cNvSpPr>
          <p:nvPr/>
        </p:nvSpPr>
        <p:spPr bwMode="auto">
          <a:xfrm>
            <a:off x="6477000" y="11430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Corbel" pitchFamily="34" charset="0"/>
              </a:rPr>
              <a:t>Tooth #26</a:t>
            </a:r>
          </a:p>
        </p:txBody>
      </p:sp>
      <p:sp>
        <p:nvSpPr>
          <p:cNvPr id="7179" name="Text Box 13"/>
          <p:cNvSpPr txBox="1">
            <a:spLocks noChangeArrowheads="1"/>
          </p:cNvSpPr>
          <p:nvPr/>
        </p:nvSpPr>
        <p:spPr bwMode="auto">
          <a:xfrm>
            <a:off x="57912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7180" name="Text Box 14"/>
          <p:cNvSpPr txBox="1">
            <a:spLocks noChangeArrowheads="1"/>
          </p:cNvSpPr>
          <p:nvPr/>
        </p:nvSpPr>
        <p:spPr bwMode="auto">
          <a:xfrm>
            <a:off x="84582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7181" name="Text Box 15"/>
          <p:cNvSpPr txBox="1">
            <a:spLocks noChangeArrowheads="1"/>
          </p:cNvSpPr>
          <p:nvPr/>
        </p:nvSpPr>
        <p:spPr bwMode="auto">
          <a:xfrm>
            <a:off x="7543800" y="32766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7182" name="Text Box 16"/>
          <p:cNvSpPr txBox="1">
            <a:spLocks noChangeArrowheads="1"/>
          </p:cNvSpPr>
          <p:nvPr/>
        </p:nvSpPr>
        <p:spPr bwMode="auto">
          <a:xfrm>
            <a:off x="6248400" y="5943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MESIAL</a:t>
            </a:r>
          </a:p>
        </p:txBody>
      </p:sp>
      <p:sp>
        <p:nvSpPr>
          <p:cNvPr id="7183" name="Text Box 17"/>
          <p:cNvSpPr txBox="1">
            <a:spLocks noChangeArrowheads="1"/>
          </p:cNvSpPr>
          <p:nvPr/>
        </p:nvSpPr>
        <p:spPr bwMode="auto">
          <a:xfrm>
            <a:off x="7391400" y="5943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DISTAL</a:t>
            </a:r>
          </a:p>
        </p:txBody>
      </p:sp>
      <p:sp>
        <p:nvSpPr>
          <p:cNvPr id="7184" name="Text Box 18"/>
          <p:cNvSpPr txBox="1">
            <a:spLocks noChangeArrowheads="1"/>
          </p:cNvSpPr>
          <p:nvPr/>
        </p:nvSpPr>
        <p:spPr bwMode="auto">
          <a:xfrm>
            <a:off x="66294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7185" name="Text Box 19"/>
          <p:cNvSpPr txBox="1">
            <a:spLocks noChangeArrowheads="1"/>
          </p:cNvSpPr>
          <p:nvPr/>
        </p:nvSpPr>
        <p:spPr bwMode="auto">
          <a:xfrm>
            <a:off x="7620000" y="1828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7186" name="Text Box 20"/>
          <p:cNvSpPr txBox="1">
            <a:spLocks noChangeArrowheads="1"/>
          </p:cNvSpPr>
          <p:nvPr/>
        </p:nvSpPr>
        <p:spPr bwMode="auto">
          <a:xfrm>
            <a:off x="6705600" y="32766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7187" name="Text Box 21"/>
          <p:cNvSpPr txBox="1">
            <a:spLocks noChangeArrowheads="1"/>
          </p:cNvSpPr>
          <p:nvPr/>
        </p:nvSpPr>
        <p:spPr bwMode="auto">
          <a:xfrm>
            <a:off x="6096000" y="3810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F</a:t>
            </a:r>
          </a:p>
        </p:txBody>
      </p:sp>
      <p:sp>
        <p:nvSpPr>
          <p:cNvPr id="7188" name="Text Box 22"/>
          <p:cNvSpPr txBox="1">
            <a:spLocks noChangeArrowheads="1"/>
          </p:cNvSpPr>
          <p:nvPr/>
        </p:nvSpPr>
        <p:spPr bwMode="auto">
          <a:xfrm>
            <a:off x="8077200" y="3733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build="p"/>
      <p:bldP spid="58374" grpId="0" animBg="1"/>
      <p:bldP spid="5837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5334000" cy="3352800"/>
          </a:xfrm>
          <a:effectLst>
            <a:outerShdw dist="35921" dir="27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 err="1" smtClean="0">
                <a:solidFill>
                  <a:schemeClr val="bg1"/>
                </a:solidFill>
              </a:rPr>
              <a:t>Meziyal</a:t>
            </a:r>
            <a:r>
              <a:rPr lang="tr-TR" sz="2400" dirty="0" smtClean="0">
                <a:solidFill>
                  <a:schemeClr val="bg1"/>
                </a:solidFill>
              </a:rPr>
              <a:t> ve </a:t>
            </a:r>
            <a:r>
              <a:rPr lang="tr-TR" sz="2400" dirty="0" err="1" smtClean="0">
                <a:solidFill>
                  <a:schemeClr val="bg1"/>
                </a:solidFill>
              </a:rPr>
              <a:t>Distal</a:t>
            </a:r>
            <a:r>
              <a:rPr lang="tr-TR" sz="2400" dirty="0" smtClean="0">
                <a:solidFill>
                  <a:schemeClr val="bg1"/>
                </a:solidFill>
              </a:rPr>
              <a:t> kök yüzeylerinde gelişimsel oluklar</a:t>
            </a:r>
            <a:endParaRPr lang="en-US" sz="2400" dirty="0" smtClean="0">
              <a:solidFill>
                <a:schemeClr val="bg1"/>
              </a:solidFill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Mandibular lateral </a:t>
            </a:r>
            <a:r>
              <a:rPr lang="tr-TR" sz="2400" b="1" dirty="0" smtClean="0">
                <a:solidFill>
                  <a:schemeClr val="bg1"/>
                </a:solidFill>
              </a:rPr>
              <a:t>kesici diş kesiciler içinde en fazla iki kanalın gözüktüğü diş</a:t>
            </a:r>
          </a:p>
        </p:txBody>
      </p:sp>
      <p:pic>
        <p:nvPicPr>
          <p:cNvPr id="8195" name="Picture 3" descr="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219200"/>
            <a:ext cx="3151188" cy="5257800"/>
          </a:xfrm>
          <a:prstGeom prst="rect">
            <a:avLst/>
          </a:prstGeom>
          <a:noFill/>
          <a:ln w="28575">
            <a:solidFill>
              <a:srgbClr val="66FFFF"/>
            </a:solidFill>
            <a:miter lim="800000"/>
            <a:headEnd/>
            <a:tailEnd/>
          </a:ln>
        </p:spPr>
      </p:pic>
      <p:pic>
        <p:nvPicPr>
          <p:cNvPr id="8196" name="Picture 7" descr="31 #26 incisal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3214686"/>
            <a:ext cx="2921487" cy="3357586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8197" name="Picture 8" descr="#26 facial unique cha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214686"/>
            <a:ext cx="2143140" cy="334409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68617" name="Rectangle 9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239000" cy="8382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CC00"/>
                </a:solidFill>
              </a:rPr>
              <a:t>Mandibular Lateral </a:t>
            </a:r>
            <a:r>
              <a:rPr lang="tr-TR" b="1" dirty="0" smtClean="0">
                <a:solidFill>
                  <a:srgbClr val="FFCC00"/>
                </a:solidFill>
              </a:rPr>
              <a:t>Kesici</a:t>
            </a:r>
            <a:endParaRPr lang="en-US" b="1" dirty="0" smtClean="0">
              <a:solidFill>
                <a:srgbClr val="FFCC00"/>
              </a:solidFill>
            </a:endParaRPr>
          </a:p>
        </p:txBody>
      </p:sp>
      <p:sp>
        <p:nvSpPr>
          <p:cNvPr id="8199" name="Text Box 10"/>
          <p:cNvSpPr txBox="1">
            <a:spLocks noChangeArrowheads="1"/>
          </p:cNvSpPr>
          <p:nvPr/>
        </p:nvSpPr>
        <p:spPr bwMode="auto">
          <a:xfrm>
            <a:off x="6477000" y="12192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Corbel" pitchFamily="34" charset="0"/>
              </a:rPr>
              <a:t>Tooth #26</a:t>
            </a:r>
          </a:p>
        </p:txBody>
      </p:sp>
      <p:sp>
        <p:nvSpPr>
          <p:cNvPr id="8200" name="Text Box 11"/>
          <p:cNvSpPr txBox="1">
            <a:spLocks noChangeArrowheads="1"/>
          </p:cNvSpPr>
          <p:nvPr/>
        </p:nvSpPr>
        <p:spPr bwMode="auto">
          <a:xfrm>
            <a:off x="5791200" y="1905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8201" name="Text Box 12"/>
          <p:cNvSpPr txBox="1">
            <a:spLocks noChangeArrowheads="1"/>
          </p:cNvSpPr>
          <p:nvPr/>
        </p:nvSpPr>
        <p:spPr bwMode="auto">
          <a:xfrm>
            <a:off x="8458200" y="1905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8202" name="Text Box 13"/>
          <p:cNvSpPr txBox="1">
            <a:spLocks noChangeArrowheads="1"/>
          </p:cNvSpPr>
          <p:nvPr/>
        </p:nvSpPr>
        <p:spPr bwMode="auto">
          <a:xfrm>
            <a:off x="7543800" y="3352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8203" name="Text Box 14"/>
          <p:cNvSpPr txBox="1">
            <a:spLocks noChangeArrowheads="1"/>
          </p:cNvSpPr>
          <p:nvPr/>
        </p:nvSpPr>
        <p:spPr bwMode="auto">
          <a:xfrm>
            <a:off x="6248400" y="60198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MESIAL</a:t>
            </a:r>
          </a:p>
        </p:txBody>
      </p:sp>
      <p:sp>
        <p:nvSpPr>
          <p:cNvPr id="8204" name="Text Box 15"/>
          <p:cNvSpPr txBox="1">
            <a:spLocks noChangeArrowheads="1"/>
          </p:cNvSpPr>
          <p:nvPr/>
        </p:nvSpPr>
        <p:spPr bwMode="auto">
          <a:xfrm>
            <a:off x="7391400" y="60198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DISTAL</a:t>
            </a:r>
          </a:p>
        </p:txBody>
      </p:sp>
      <p:sp>
        <p:nvSpPr>
          <p:cNvPr id="8205" name="Text Box 16"/>
          <p:cNvSpPr txBox="1">
            <a:spLocks noChangeArrowheads="1"/>
          </p:cNvSpPr>
          <p:nvPr/>
        </p:nvSpPr>
        <p:spPr bwMode="auto">
          <a:xfrm>
            <a:off x="6629400" y="1905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8206" name="Text Box 17"/>
          <p:cNvSpPr txBox="1">
            <a:spLocks noChangeArrowheads="1"/>
          </p:cNvSpPr>
          <p:nvPr/>
        </p:nvSpPr>
        <p:spPr bwMode="auto">
          <a:xfrm>
            <a:off x="7620000" y="1905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8207" name="Text Box 18"/>
          <p:cNvSpPr txBox="1">
            <a:spLocks noChangeArrowheads="1"/>
          </p:cNvSpPr>
          <p:nvPr/>
        </p:nvSpPr>
        <p:spPr bwMode="auto">
          <a:xfrm>
            <a:off x="6705600" y="3352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8208" name="Text Box 19"/>
          <p:cNvSpPr txBox="1">
            <a:spLocks noChangeArrowheads="1"/>
          </p:cNvSpPr>
          <p:nvPr/>
        </p:nvSpPr>
        <p:spPr bwMode="auto">
          <a:xfrm>
            <a:off x="6096000" y="38862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F</a:t>
            </a:r>
          </a:p>
        </p:txBody>
      </p:sp>
      <p:sp>
        <p:nvSpPr>
          <p:cNvPr id="8209" name="Text Box 20"/>
          <p:cNvSpPr txBox="1">
            <a:spLocks noChangeArrowheads="1"/>
          </p:cNvSpPr>
          <p:nvPr/>
        </p:nvSpPr>
        <p:spPr bwMode="auto">
          <a:xfrm>
            <a:off x="8077200" y="3810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L</a:t>
            </a:r>
          </a:p>
        </p:txBody>
      </p:sp>
      <p:sp>
        <p:nvSpPr>
          <p:cNvPr id="68629" name="Oval 21"/>
          <p:cNvSpPr>
            <a:spLocks noChangeArrowheads="1"/>
          </p:cNvSpPr>
          <p:nvPr/>
        </p:nvSpPr>
        <p:spPr bwMode="auto">
          <a:xfrm>
            <a:off x="6705600" y="4724400"/>
            <a:ext cx="152400" cy="1066800"/>
          </a:xfrm>
          <a:prstGeom prst="ellipse">
            <a:avLst/>
          </a:prstGeom>
          <a:solidFill>
            <a:srgbClr val="009999">
              <a:alpha val="47058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tr-TR">
              <a:latin typeface="Corbel" pitchFamily="34" charset="0"/>
            </a:endParaRPr>
          </a:p>
        </p:txBody>
      </p:sp>
      <p:sp>
        <p:nvSpPr>
          <p:cNvPr id="68630" name="Oval 22"/>
          <p:cNvSpPr>
            <a:spLocks noChangeArrowheads="1"/>
          </p:cNvSpPr>
          <p:nvPr/>
        </p:nvSpPr>
        <p:spPr bwMode="auto">
          <a:xfrm>
            <a:off x="7696200" y="4724400"/>
            <a:ext cx="152400" cy="1066800"/>
          </a:xfrm>
          <a:prstGeom prst="ellipse">
            <a:avLst/>
          </a:prstGeom>
          <a:solidFill>
            <a:srgbClr val="009999">
              <a:alpha val="47058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tr-TR">
              <a:latin typeface="Corbel" pitchFamily="34" charset="0"/>
            </a:endParaRPr>
          </a:p>
        </p:txBody>
      </p:sp>
      <p:sp>
        <p:nvSpPr>
          <p:cNvPr id="68631" name="AutoShape 23"/>
          <p:cNvSpPr>
            <a:spLocks noChangeArrowheads="1"/>
          </p:cNvSpPr>
          <p:nvPr/>
        </p:nvSpPr>
        <p:spPr bwMode="auto">
          <a:xfrm rot="5114424">
            <a:off x="7203282" y="3312318"/>
            <a:ext cx="679450" cy="303213"/>
          </a:xfrm>
          <a:custGeom>
            <a:avLst/>
            <a:gdLst>
              <a:gd name="T0" fmla="*/ 10685421 w 21600"/>
              <a:gd name="T1" fmla="*/ 0 h 21600"/>
              <a:gd name="T2" fmla="*/ 2671591 w 21600"/>
              <a:gd name="T3" fmla="*/ 2128204 h 21600"/>
              <a:gd name="T4" fmla="*/ 10685421 w 21600"/>
              <a:gd name="T5" fmla="*/ 1064095 h 21600"/>
              <a:gd name="T6" fmla="*/ 24044382 w 21600"/>
              <a:gd name="T7" fmla="*/ 2128204 h 21600"/>
              <a:gd name="T8" fmla="*/ 18701202 w 21600"/>
              <a:gd name="T9" fmla="*/ 3192299 h 21600"/>
              <a:gd name="T10" fmla="*/ 13357986 w 21600"/>
              <a:gd name="T11" fmla="*/ 212820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8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build="p"/>
      <p:bldP spid="68629" grpId="0" animBg="1"/>
      <p:bldP spid="68630" grpId="0" animBg="1"/>
      <p:bldP spid="686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4" descr="31 #26 incisal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14422"/>
            <a:ext cx="2671856" cy="3071834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239000" cy="8382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CC00"/>
                </a:solidFill>
              </a:rPr>
              <a:t>Mandibular Lateral</a:t>
            </a:r>
            <a:r>
              <a:rPr lang="tr-TR" b="1" dirty="0" smtClean="0">
                <a:solidFill>
                  <a:srgbClr val="FFCC00"/>
                </a:solidFill>
              </a:rPr>
              <a:t> Kesici</a:t>
            </a:r>
            <a:endParaRPr lang="en-US" b="1" dirty="0" smtClean="0">
              <a:solidFill>
                <a:srgbClr val="FFCC00"/>
              </a:solidFill>
            </a:endParaRPr>
          </a:p>
        </p:txBody>
      </p:sp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6324600" y="60960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MESIAL</a:t>
            </a:r>
          </a:p>
        </p:txBody>
      </p:sp>
      <p:sp>
        <p:nvSpPr>
          <p:cNvPr id="9222" name="Text Box 12"/>
          <p:cNvSpPr txBox="1">
            <a:spLocks noChangeArrowheads="1"/>
          </p:cNvSpPr>
          <p:nvPr/>
        </p:nvSpPr>
        <p:spPr bwMode="auto">
          <a:xfrm>
            <a:off x="7543800" y="60960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DISTAL</a:t>
            </a:r>
          </a:p>
        </p:txBody>
      </p:sp>
      <p:sp>
        <p:nvSpPr>
          <p:cNvPr id="9223" name="Text Box 21"/>
          <p:cNvSpPr txBox="1">
            <a:spLocks noChangeArrowheads="1"/>
          </p:cNvSpPr>
          <p:nvPr/>
        </p:nvSpPr>
        <p:spPr bwMode="auto">
          <a:xfrm>
            <a:off x="5715000" y="21336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>
              <a:latin typeface="Corbel" pitchFamily="34" charset="0"/>
            </a:endParaRPr>
          </a:p>
        </p:txBody>
      </p:sp>
      <p:pic>
        <p:nvPicPr>
          <p:cNvPr id="9224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214422"/>
            <a:ext cx="2143140" cy="5242972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72728" name="AutoShape 24"/>
          <p:cNvSpPr>
            <a:spLocks noChangeArrowheads="1"/>
          </p:cNvSpPr>
          <p:nvPr/>
        </p:nvSpPr>
        <p:spPr bwMode="auto">
          <a:xfrm>
            <a:off x="7215206" y="1714488"/>
            <a:ext cx="762000" cy="152400"/>
          </a:xfrm>
          <a:prstGeom prst="leftArrow">
            <a:avLst>
              <a:gd name="adj1" fmla="val 50000"/>
              <a:gd name="adj2" fmla="val 125000"/>
            </a:avLst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orbel" pitchFamily="34" charset="0"/>
            </a:endParaRPr>
          </a:p>
        </p:txBody>
      </p:sp>
      <p:pic>
        <p:nvPicPr>
          <p:cNvPr id="9226" name="Picture 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1214421"/>
            <a:ext cx="2714644" cy="3057487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9227" name="Text Box 27"/>
          <p:cNvSpPr txBox="1">
            <a:spLocks noChangeArrowheads="1"/>
          </p:cNvSpPr>
          <p:nvPr/>
        </p:nvSpPr>
        <p:spPr bwMode="auto">
          <a:xfrm>
            <a:off x="3352800" y="4114800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M</a:t>
            </a:r>
          </a:p>
        </p:txBody>
      </p:sp>
      <p:sp>
        <p:nvSpPr>
          <p:cNvPr id="9228" name="Text Box 28"/>
          <p:cNvSpPr txBox="1">
            <a:spLocks noChangeArrowheads="1"/>
          </p:cNvSpPr>
          <p:nvPr/>
        </p:nvSpPr>
        <p:spPr bwMode="auto">
          <a:xfrm>
            <a:off x="5181600" y="41910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D</a:t>
            </a:r>
          </a:p>
        </p:txBody>
      </p:sp>
      <p:sp>
        <p:nvSpPr>
          <p:cNvPr id="72724" name="AutoShape 20"/>
          <p:cNvSpPr>
            <a:spLocks noChangeArrowheads="1"/>
          </p:cNvSpPr>
          <p:nvPr/>
        </p:nvSpPr>
        <p:spPr bwMode="auto">
          <a:xfrm rot="5114424">
            <a:off x="4696315" y="2730548"/>
            <a:ext cx="1219200" cy="511175"/>
          </a:xfrm>
          <a:custGeom>
            <a:avLst/>
            <a:gdLst>
              <a:gd name="T0" fmla="*/ 34405374 w 21600"/>
              <a:gd name="T1" fmla="*/ 0 h 21600"/>
              <a:gd name="T2" fmla="*/ 8602134 w 21600"/>
              <a:gd name="T3" fmla="*/ 6048596 h 21600"/>
              <a:gd name="T4" fmla="*/ 34405374 w 21600"/>
              <a:gd name="T5" fmla="*/ 3024310 h 21600"/>
              <a:gd name="T6" fmla="*/ 77419200 w 21600"/>
              <a:gd name="T7" fmla="*/ 6048596 h 21600"/>
              <a:gd name="T8" fmla="*/ 60214940 w 21600"/>
              <a:gd name="T9" fmla="*/ 9072906 h 21600"/>
              <a:gd name="T10" fmla="*/ 43010665 w 21600"/>
              <a:gd name="T11" fmla="*/ 604859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230" name="Text Box 29"/>
          <p:cNvSpPr txBox="1">
            <a:spLocks noChangeArrowheads="1"/>
          </p:cNvSpPr>
          <p:nvPr/>
        </p:nvSpPr>
        <p:spPr bwMode="auto">
          <a:xfrm>
            <a:off x="4267200" y="29718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F</a:t>
            </a:r>
          </a:p>
        </p:txBody>
      </p:sp>
      <p:sp>
        <p:nvSpPr>
          <p:cNvPr id="72734" name="Text Box 30"/>
          <p:cNvSpPr txBox="1">
            <a:spLocks noChangeArrowheads="1"/>
          </p:cNvSpPr>
          <p:nvPr/>
        </p:nvSpPr>
        <p:spPr bwMode="auto">
          <a:xfrm>
            <a:off x="8001024" y="1714488"/>
            <a:ext cx="762000" cy="30797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orbel" pitchFamily="34" charset="0"/>
              </a:rPr>
              <a:t>D</a:t>
            </a:r>
          </a:p>
        </p:txBody>
      </p:sp>
      <p:sp>
        <p:nvSpPr>
          <p:cNvPr id="9232" name="Text Box 31"/>
          <p:cNvSpPr txBox="1">
            <a:spLocks noChangeArrowheads="1"/>
          </p:cNvSpPr>
          <p:nvPr/>
        </p:nvSpPr>
        <p:spPr bwMode="auto">
          <a:xfrm>
            <a:off x="4343400" y="5105400"/>
            <a:ext cx="30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orbel" pitchFamily="34" charset="0"/>
              </a:rPr>
              <a:t>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2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72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8" grpId="0" animBg="1"/>
      <p:bldP spid="72724" grpId="0" animBg="1"/>
      <p:bldP spid="727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IMG_6870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t="-3529"/>
          <a:stretch>
            <a:fillRect/>
          </a:stretch>
        </p:blipFill>
        <p:spPr>
          <a:xfrm>
            <a:off x="0" y="571480"/>
            <a:ext cx="9108310" cy="62865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Facial Mand CI LI Brian BE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3920657" cy="355893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214282" y="3786189"/>
            <a:ext cx="8548718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orbel" pitchFamily="34" charset="0"/>
              </a:rPr>
              <a:t>&gt;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Santral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lateralden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küçüktür.</a:t>
            </a:r>
            <a:endParaRPr lang="en-US" sz="1500" dirty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Corbel" pitchFamily="34" charset="0"/>
              </a:rPr>
              <a:t>&gt;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Her iki diş tek köklü,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meziyal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ve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distal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yüzeylerde gelişimsel oluklar mevcut,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lateralde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çift kanal gözükme oranı daha fazla</a:t>
            </a:r>
            <a:endParaRPr lang="en-US" sz="1500" dirty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Corbel" pitchFamily="34" charset="0"/>
              </a:rPr>
              <a:t>&gt;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Insizal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sırt santral dişte diz bir hat çizerken,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lateral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dişte dişin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distal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yarısında itibaren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linguale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doğru açılanma gösterir. </a:t>
            </a:r>
            <a:endParaRPr lang="en-US" sz="1500" dirty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Corbel" pitchFamily="34" charset="0"/>
              </a:rPr>
              <a:t>&gt;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Santral diş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bilateral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olarak simetriktir.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Lateral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diş ise simetrik değildir,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insizalden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baıkıldığında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linguale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doğru açılanma gösterir. </a:t>
            </a:r>
            <a:endParaRPr lang="en-US" sz="1500" dirty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Corbel" pitchFamily="34" charset="0"/>
              </a:rPr>
              <a:t>&gt;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Singulumun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en tepe noktası her iki dişte de hafifçe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distale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doğrudur. </a:t>
            </a:r>
            <a:endParaRPr lang="en-US" sz="1500" dirty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Corbel" pitchFamily="34" charset="0"/>
              </a:rPr>
              <a:t>&gt;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Her iki kesici dişin de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lingual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yüzeyleri daha düz hatlar gösterir. </a:t>
            </a:r>
            <a:endParaRPr lang="en-US" sz="1500" dirty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Corbel" pitchFamily="34" charset="0"/>
              </a:rPr>
              <a:t>&gt;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Her iki dişin kontak noktaları da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insizal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üçlüde yer alır ancak santral kesici dişin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insizal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embraşürleri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daha siliktir. </a:t>
            </a:r>
            <a:endParaRPr lang="en-US" sz="1500" dirty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Corbel" pitchFamily="34" charset="0"/>
              </a:rPr>
              <a:t>&gt;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Her iki diş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aproksimal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yüzeylerden bakıldığında mine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sement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birleşim sınırından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insizale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doğru belirgin bir eğim gösterir ve kontur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kreti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tr-TR" sz="1500" dirty="0" err="1">
                <a:solidFill>
                  <a:schemeClr val="bg1"/>
                </a:solidFill>
                <a:latin typeface="Corbel" pitchFamily="34" charset="0"/>
              </a:rPr>
              <a:t>servikal</a:t>
            </a:r>
            <a:r>
              <a:rPr lang="tr-TR" sz="1500" dirty="0">
                <a:solidFill>
                  <a:schemeClr val="bg1"/>
                </a:solidFill>
                <a:latin typeface="Corbel" pitchFamily="34" charset="0"/>
              </a:rPr>
              <a:t> üçlüdedir.</a:t>
            </a:r>
            <a:endParaRPr lang="en-US" sz="1500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10244" name="Picture 5" descr="Facial view drawing C L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42852"/>
            <a:ext cx="1857388" cy="3542568"/>
          </a:xfrm>
          <a:prstGeom prst="rect">
            <a:avLst/>
          </a:prstGeom>
          <a:noFill/>
          <a:ln w="19050">
            <a:solidFill>
              <a:srgbClr val="66FFFF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368</Words>
  <Application>Microsoft Office PowerPoint</Application>
  <PresentationFormat>Ekran Gösterisi (4:3)</PresentationFormat>
  <Paragraphs>92</Paragraphs>
  <Slides>10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Ofis Teması</vt:lpstr>
      <vt:lpstr>Mandibular Lateral Kesici</vt:lpstr>
      <vt:lpstr>Mandibular Lateral Kesici</vt:lpstr>
      <vt:lpstr>Mandibular Lateral Kesici</vt:lpstr>
      <vt:lpstr>MANDİBULAR SANTRAL / LATERAL KESİCİLER  FASİYAL GÖRÜNÜM</vt:lpstr>
      <vt:lpstr>Slayt 5</vt:lpstr>
      <vt:lpstr>Mandibular Lateral Kesici</vt:lpstr>
      <vt:lpstr>Mandibular Lateral Kesici</vt:lpstr>
      <vt:lpstr>Mandibular Lateral Kesici</vt:lpstr>
      <vt:lpstr>Slayt 9</vt:lpstr>
      <vt:lpstr>Slayt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Mandibular Lateral Kesici</dc:title>
  <dc:creator>ÇAĞRI URAL</dc:creator>
  <cp:lastModifiedBy>Admin</cp:lastModifiedBy>
  <cp:revision>4</cp:revision>
  <dcterms:created xsi:type="dcterms:W3CDTF">2013-02-24T19:50:14Z</dcterms:created>
  <dcterms:modified xsi:type="dcterms:W3CDTF">2014-10-31T11:21:09Z</dcterms:modified>
</cp:coreProperties>
</file>